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66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7" r:id="rId10"/>
  </p:sldIdLst>
  <p:sldSz cx="14630400" cy="8229600"/>
  <p:notesSz cx="8229600" cy="14630400"/>
  <p:embeddedFontLst>
    <p:embeddedFont>
      <p:font typeface="Consolas" panose="020B0609020204030204" pitchFamily="49" charset="0"/>
      <p:regular r:id="rId12"/>
      <p:bold r:id="rId13"/>
      <p:italic r:id="rId14"/>
      <p:boldItalic r:id="rId15"/>
    </p:embeddedFont>
    <p:embeddedFont>
      <p:font typeface="High Tower Text" panose="02040502050506030303" pitchFamily="18" charset="0"/>
      <p:regular r:id="rId16"/>
      <p:italic r:id="rId17"/>
    </p:embeddedFont>
    <p:embeddedFont>
      <p:font typeface="Lora" pitchFamily="2" charset="0"/>
      <p:regular r:id="rId18"/>
      <p:bold r:id="rId19"/>
      <p:italic r:id="rId20"/>
      <p:boldItalic r:id="rId21"/>
    </p:embeddedFont>
    <p:embeddedFont>
      <p:font typeface="Source Sans 3" panose="020B0604020202020204" charset="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40" d="100"/>
          <a:sy n="40" d="100"/>
        </p:scale>
        <p:origin x="34" y="9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373710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4946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Relationship Id="rId9" Type="http://schemas.openxmlformats.org/officeDocument/2006/relationships/image" Target="../media/image18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5C62E98-F494-1499-CF03-40FF665525AB}"/>
              </a:ext>
            </a:extLst>
          </p:cNvPr>
          <p:cNvSpPr/>
          <p:nvPr/>
        </p:nvSpPr>
        <p:spPr>
          <a:xfrm>
            <a:off x="12874336" y="7772400"/>
            <a:ext cx="1631373" cy="384464"/>
          </a:xfrm>
          <a:prstGeom prst="rect">
            <a:avLst/>
          </a:prstGeom>
          <a:solidFill>
            <a:srgbClr val="FEF5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Рисунок 1">
            <a:extLst>
              <a:ext uri="{FF2B5EF4-FFF2-40B4-BE49-F238E27FC236}">
                <a16:creationId xmlns:a16="http://schemas.microsoft.com/office/drawing/2014/main" id="{F0B2B14E-7A66-73D1-9E8C-F86C77DC7C7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50" y="305434"/>
            <a:ext cx="3740334" cy="133286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7E9557E-38FE-DE66-3C5C-B10989DBC2B8}"/>
              </a:ext>
            </a:extLst>
          </p:cNvPr>
          <p:cNvSpPr txBox="1"/>
          <p:nvPr/>
        </p:nvSpPr>
        <p:spPr>
          <a:xfrm>
            <a:off x="7710054" y="899168"/>
            <a:ext cx="7315200" cy="1070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Aft>
                <a:spcPts val="800"/>
              </a:spcAft>
              <a:buNone/>
            </a:pPr>
            <a:r>
              <a:rPr lang="ru-RU" sz="1800" b="1" kern="1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РОССИЙСКИЙ УНИВЕРСИТЕТ ДРУЖБЫ НАРОДОВ</a:t>
            </a:r>
            <a:endParaRPr lang="en-US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algn="ctr">
              <a:lnSpc>
                <a:spcPct val="107000"/>
              </a:lnSpc>
              <a:spcAft>
                <a:spcPts val="800"/>
              </a:spcAft>
              <a:buNone/>
            </a:pPr>
            <a:r>
              <a:rPr lang="ru-RU" sz="1800" kern="1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Факультет физико-математических и естественных наук </a:t>
            </a:r>
            <a:br>
              <a:rPr lang="ru-RU" sz="1800" kern="1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ru-RU" sz="1800" kern="1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Кафедра прикладной информатики и теории вероятностей</a:t>
            </a:r>
            <a:endParaRPr lang="en-US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C244E1-DED8-30E9-C2A4-B160661CD0D0}"/>
              </a:ext>
            </a:extLst>
          </p:cNvPr>
          <p:cNvSpPr txBox="1"/>
          <p:nvPr/>
        </p:nvSpPr>
        <p:spPr>
          <a:xfrm>
            <a:off x="723900" y="6156969"/>
            <a:ext cx="7315200" cy="11734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Aft>
                <a:spcPts val="800"/>
              </a:spcAft>
              <a:buNone/>
            </a:pPr>
            <a:r>
              <a:rPr lang="ru-RU" sz="1800" b="1" kern="1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Студент:</a:t>
            </a:r>
            <a:r>
              <a:rPr lang="ru-RU" sz="1800" kern="1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Эйвази Мани</a:t>
            </a:r>
            <a:endParaRPr lang="en-US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Aft>
                <a:spcPts val="800"/>
              </a:spcAft>
              <a:buNone/>
            </a:pPr>
            <a:r>
              <a:rPr lang="ru-RU" sz="1800" kern="1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ru-RU" sz="1800" b="1" kern="1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Группа:</a:t>
            </a:r>
            <a:r>
              <a:rPr lang="ru-RU" sz="1800" kern="1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НПИбд-03-24</a:t>
            </a:r>
            <a:endParaRPr lang="en-US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Aft>
                <a:spcPts val="800"/>
              </a:spcAft>
              <a:buNone/>
            </a:pPr>
            <a:r>
              <a:rPr lang="ru-RU" sz="1800" kern="1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ru-RU" sz="1800" b="1" kern="1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Студенческий билет №: </a:t>
            </a:r>
            <a:r>
              <a:rPr lang="ru-RU" sz="1800" kern="1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1032245107</a:t>
            </a:r>
            <a:endParaRPr lang="en-US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 0">
            <a:extLst>
              <a:ext uri="{FF2B5EF4-FFF2-40B4-BE49-F238E27FC236}">
                <a16:creationId xmlns:a16="http://schemas.microsoft.com/office/drawing/2014/main" id="{52BFEB84-DC3E-4309-ECEF-87A011C85AC0}"/>
              </a:ext>
            </a:extLst>
          </p:cNvPr>
          <p:cNvSpPr/>
          <p:nvPr/>
        </p:nvSpPr>
        <p:spPr>
          <a:xfrm>
            <a:off x="3848728" y="4161319"/>
            <a:ext cx="6932943" cy="7078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5500"/>
              </a:lnSpc>
            </a:pPr>
            <a:r>
              <a:rPr lang="en-US" sz="2400" dirty="0" err="1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Планировщики</a:t>
            </a:r>
            <a:r>
              <a:rPr lang="en-US" sz="2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</a:t>
            </a:r>
            <a:r>
              <a:rPr lang="en-US" sz="2400" dirty="0" err="1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Заданий</a:t>
            </a:r>
            <a:r>
              <a:rPr lang="en-US" sz="2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Windows</a:t>
            </a:r>
            <a:endParaRPr lang="en-US" sz="2400" dirty="0"/>
          </a:p>
        </p:txBody>
      </p:sp>
      <p:sp>
        <p:nvSpPr>
          <p:cNvPr id="11" name="Text 0">
            <a:extLst>
              <a:ext uri="{FF2B5EF4-FFF2-40B4-BE49-F238E27FC236}">
                <a16:creationId xmlns:a16="http://schemas.microsoft.com/office/drawing/2014/main" id="{2697B9E4-3FE2-9B56-A57D-84C445D1BB75}"/>
              </a:ext>
            </a:extLst>
          </p:cNvPr>
          <p:cNvSpPr/>
          <p:nvPr/>
        </p:nvSpPr>
        <p:spPr>
          <a:xfrm>
            <a:off x="3843532" y="3406913"/>
            <a:ext cx="6932943" cy="7078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500"/>
              </a:lnSpc>
              <a:buNone/>
            </a:pPr>
            <a:r>
              <a:rPr lang="ru-RU" sz="4000" b="1" dirty="0">
                <a:solidFill>
                  <a:srgbClr val="38512F"/>
                </a:solidFill>
                <a:latin typeface="High Tower Text" panose="02040502050506030303" pitchFamily="18" charset="0"/>
              </a:rPr>
              <a:t>Презентация №8</a:t>
            </a:r>
            <a:endParaRPr lang="en-US" sz="4000" b="1" dirty="0">
              <a:latin typeface="High Tower Text" panose="020405020505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19784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3039785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Планировщики Заданий Windows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4806791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Автоматизация рутинных операций</a:t>
            </a:r>
            <a:endParaRPr lang="en-US" sz="185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B220704-F2E2-4BA1-BCEE-9CD7312AF379}"/>
              </a:ext>
            </a:extLst>
          </p:cNvPr>
          <p:cNvSpPr/>
          <p:nvPr/>
        </p:nvSpPr>
        <p:spPr>
          <a:xfrm>
            <a:off x="12874336" y="7772400"/>
            <a:ext cx="1631373" cy="384464"/>
          </a:xfrm>
          <a:prstGeom prst="rect">
            <a:avLst/>
          </a:prstGeom>
          <a:solidFill>
            <a:srgbClr val="FEF5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196697"/>
            <a:ext cx="10326291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Назначение Планировщиков Заданий</a:t>
            </a:r>
            <a:endParaRPr lang="en-US" sz="44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7724" y="2379464"/>
            <a:ext cx="718066" cy="71806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37724" y="339673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Автоматизация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837724" y="3892272"/>
            <a:ext cx="632781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Выполнение задач без ручного вмешательства.</a:t>
            </a:r>
            <a:endParaRPr lang="en-US" sz="18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64743" y="2379464"/>
            <a:ext cx="718066" cy="71806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464743" y="339673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Рутинные Операции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7464743" y="3892272"/>
            <a:ext cx="6327934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Ежедневное обслуживание системы, резервное копирование.</a:t>
            </a:r>
            <a:endParaRPr lang="en-US" sz="18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37724" y="5137071"/>
            <a:ext cx="718066" cy="71806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837724" y="615434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Безопасность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837724" y="6649879"/>
            <a:ext cx="632781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Обновления безопасности, сканирование на вирусы.</a:t>
            </a:r>
            <a:endParaRPr lang="en-US" sz="18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464743" y="5137071"/>
            <a:ext cx="718066" cy="718066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464743" y="615434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Оптимизация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7464743" y="6649879"/>
            <a:ext cx="6327934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Регулярная очистка дисков, дефрагментация.</a:t>
            </a:r>
            <a:endParaRPr lang="en-US" sz="185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E36040B-1418-0FC6-D4D8-D994C139F68F}"/>
              </a:ext>
            </a:extLst>
          </p:cNvPr>
          <p:cNvSpPr/>
          <p:nvPr/>
        </p:nvSpPr>
        <p:spPr>
          <a:xfrm>
            <a:off x="12874336" y="7772400"/>
            <a:ext cx="1631373" cy="384464"/>
          </a:xfrm>
          <a:prstGeom prst="rect">
            <a:avLst/>
          </a:prstGeom>
          <a:solidFill>
            <a:srgbClr val="FEF5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0930" y="605790"/>
            <a:ext cx="9102090" cy="6479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405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Архитектура Службы Task Scheduler</a:t>
            </a:r>
            <a:endParaRPr lang="en-US" sz="40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272" y="1659136"/>
            <a:ext cx="12951857" cy="5404604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26027" y="4498903"/>
            <a:ext cx="484681" cy="48468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434869" y="1908209"/>
            <a:ext cx="2771478" cy="3462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Служба</a:t>
            </a:r>
            <a:endParaRPr lang="en-US" sz="2150" dirty="0"/>
          </a:p>
        </p:txBody>
      </p:sp>
      <p:sp>
        <p:nvSpPr>
          <p:cNvPr id="6" name="Text 2"/>
          <p:cNvSpPr/>
          <p:nvPr/>
        </p:nvSpPr>
        <p:spPr>
          <a:xfrm>
            <a:off x="8434869" y="2359147"/>
            <a:ext cx="5048049" cy="2826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Управляет запуском и мониторингом задач</a:t>
            </a:r>
            <a:endParaRPr lang="en-US" sz="18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457375" y="4498903"/>
            <a:ext cx="484681" cy="48468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435074" y="3666969"/>
            <a:ext cx="2771478" cy="3462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Хранилище</a:t>
            </a:r>
            <a:endParaRPr lang="en-US" sz="2150" dirty="0"/>
          </a:p>
        </p:txBody>
      </p:sp>
      <p:sp>
        <p:nvSpPr>
          <p:cNvPr id="9" name="Text 4"/>
          <p:cNvSpPr/>
          <p:nvPr/>
        </p:nvSpPr>
        <p:spPr>
          <a:xfrm>
            <a:off x="8435074" y="4117907"/>
            <a:ext cx="5048049" cy="2826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Сохраняет определения и состояние задач</a:t>
            </a:r>
            <a:endParaRPr lang="en-US" sz="18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975634" y="4498903"/>
            <a:ext cx="484682" cy="48468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8435074" y="5481150"/>
            <a:ext cx="2771478" cy="3462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API / UI</a:t>
            </a:r>
            <a:endParaRPr lang="en-US" sz="2150" dirty="0"/>
          </a:p>
        </p:txBody>
      </p:sp>
      <p:sp>
        <p:nvSpPr>
          <p:cNvPr id="12" name="Text 6"/>
          <p:cNvSpPr/>
          <p:nvPr/>
        </p:nvSpPr>
        <p:spPr>
          <a:xfrm>
            <a:off x="8435074" y="5932088"/>
            <a:ext cx="5048049" cy="5652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Интерфейсы для создания и управления задачами</a:t>
            </a:r>
            <a:endParaRPr lang="en-US" sz="1850" dirty="0"/>
          </a:p>
        </p:txBody>
      </p:sp>
      <p:sp>
        <p:nvSpPr>
          <p:cNvPr id="13" name="Text 7"/>
          <p:cNvSpPr/>
          <p:nvPr/>
        </p:nvSpPr>
        <p:spPr>
          <a:xfrm>
            <a:off x="770930" y="7291745"/>
            <a:ext cx="13088541" cy="338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Служба планировщика заданий является центральным компонентом, управляющим выполнением всех запланированных задач.</a:t>
            </a:r>
            <a:endParaRPr lang="en-US" sz="17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04112BE-239F-F0DE-5CAE-15B31116B36D}"/>
              </a:ext>
            </a:extLst>
          </p:cNvPr>
          <p:cNvSpPr/>
          <p:nvPr/>
        </p:nvSpPr>
        <p:spPr>
          <a:xfrm>
            <a:off x="12874336" y="7772400"/>
            <a:ext cx="1631373" cy="384464"/>
          </a:xfrm>
          <a:prstGeom prst="rect">
            <a:avLst/>
          </a:prstGeom>
          <a:solidFill>
            <a:srgbClr val="FEF5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238964" y="519589"/>
            <a:ext cx="8367355" cy="550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00"/>
              </a:lnSpc>
              <a:buNone/>
            </a:pPr>
            <a:r>
              <a:rPr lang="en-US" sz="345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Графический Интерфейс: taskschd.msc</a:t>
            </a:r>
            <a:endParaRPr lang="en-US" sz="3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964" y="1453753"/>
            <a:ext cx="7739301" cy="609159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9442371" y="3552587"/>
            <a:ext cx="2201466" cy="2751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Оснастка MMC</a:t>
            </a:r>
            <a:endParaRPr lang="en-US" sz="1700" dirty="0"/>
          </a:p>
        </p:txBody>
      </p:sp>
      <p:sp>
        <p:nvSpPr>
          <p:cNvPr id="5" name="Text 2"/>
          <p:cNvSpPr/>
          <p:nvPr/>
        </p:nvSpPr>
        <p:spPr>
          <a:xfrm>
            <a:off x="9442371" y="3973949"/>
            <a:ext cx="3956566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Интуитивно понятный интерфейс для создания и управления задачами.</a:t>
            </a:r>
            <a:endParaRPr lang="en-US" sz="1450" dirty="0"/>
          </a:p>
        </p:txBody>
      </p:sp>
      <p:sp>
        <p:nvSpPr>
          <p:cNvPr id="6" name="Text 3"/>
          <p:cNvSpPr/>
          <p:nvPr/>
        </p:nvSpPr>
        <p:spPr>
          <a:xfrm>
            <a:off x="9442371" y="4638913"/>
            <a:ext cx="3956566" cy="9024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4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Создание базовых задач</a:t>
            </a:r>
            <a:endParaRPr lang="en-US" sz="1450" dirty="0"/>
          </a:p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4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Настройка сложных сценариев</a:t>
            </a:r>
            <a:endParaRPr lang="en-US" sz="1450" dirty="0"/>
          </a:p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4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Мониторинг состояния задач</a:t>
            </a:r>
            <a:endParaRPr lang="en-US" sz="145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7A08AEE-C7E1-C6A4-74EC-DA6CD9D5EFBF}"/>
              </a:ext>
            </a:extLst>
          </p:cNvPr>
          <p:cNvSpPr/>
          <p:nvPr/>
        </p:nvSpPr>
        <p:spPr>
          <a:xfrm>
            <a:off x="12874336" y="7772400"/>
            <a:ext cx="1631373" cy="384464"/>
          </a:xfrm>
          <a:prstGeom prst="rect">
            <a:avLst/>
          </a:prstGeom>
          <a:solidFill>
            <a:srgbClr val="FEF5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974652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Триггеры Заданий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837724" y="3157418"/>
            <a:ext cx="12954952" cy="3097411"/>
          </a:xfrm>
          <a:prstGeom prst="roundRect">
            <a:avLst>
              <a:gd name="adj" fmla="val 1159"/>
            </a:avLst>
          </a:prstGeom>
          <a:solidFill>
            <a:srgbClr val="F3E7D4"/>
          </a:solidFill>
          <a:ln/>
        </p:spPr>
      </p:sp>
      <p:sp>
        <p:nvSpPr>
          <p:cNvPr id="4" name="Shape 2"/>
          <p:cNvSpPr/>
          <p:nvPr/>
        </p:nvSpPr>
        <p:spPr>
          <a:xfrm>
            <a:off x="837724" y="3157418"/>
            <a:ext cx="6477476" cy="1357193"/>
          </a:xfrm>
          <a:prstGeom prst="roundRect">
            <a:avLst>
              <a:gd name="adj" fmla="val 2646"/>
            </a:avLst>
          </a:prstGeom>
          <a:solidFill>
            <a:srgbClr val="F3E7D4"/>
          </a:solidFill>
          <a:ln/>
        </p:spPr>
      </p:sp>
      <p:sp>
        <p:nvSpPr>
          <p:cNvPr id="5" name="Text 3"/>
          <p:cNvSpPr/>
          <p:nvPr/>
        </p:nvSpPr>
        <p:spPr>
          <a:xfrm>
            <a:off x="1077039" y="339673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Расписание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077039" y="3892272"/>
            <a:ext cx="56397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Ежедневно, еженедельно, ежемесячно, однократно.</a:t>
            </a:r>
            <a:endParaRPr lang="en-US" sz="1850" dirty="0"/>
          </a:p>
        </p:txBody>
      </p:sp>
      <p:sp>
        <p:nvSpPr>
          <p:cNvPr id="7" name="Shape 5"/>
          <p:cNvSpPr/>
          <p:nvPr/>
        </p:nvSpPr>
        <p:spPr>
          <a:xfrm>
            <a:off x="7315200" y="3157418"/>
            <a:ext cx="6477476" cy="1357193"/>
          </a:xfrm>
          <a:prstGeom prst="rect">
            <a:avLst/>
          </a:prstGeom>
          <a:solidFill>
            <a:srgbClr val="F3E7D4"/>
          </a:solidFill>
          <a:ln/>
        </p:spPr>
      </p:sp>
      <p:sp>
        <p:nvSpPr>
          <p:cNvPr id="8" name="Shape 6"/>
          <p:cNvSpPr/>
          <p:nvPr/>
        </p:nvSpPr>
        <p:spPr>
          <a:xfrm>
            <a:off x="7315200" y="3157418"/>
            <a:ext cx="30480" cy="1357193"/>
          </a:xfrm>
          <a:prstGeom prst="roundRect">
            <a:avLst>
              <a:gd name="adj" fmla="val 117806"/>
            </a:avLst>
          </a:prstGeom>
          <a:solidFill>
            <a:srgbClr val="D9CDBA"/>
          </a:solidFill>
          <a:ln/>
        </p:spPr>
      </p:sp>
      <p:sp>
        <p:nvSpPr>
          <p:cNvPr id="9" name="Text 7"/>
          <p:cNvSpPr/>
          <p:nvPr/>
        </p:nvSpPr>
        <p:spPr>
          <a:xfrm>
            <a:off x="7913608" y="339673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События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7913608" y="3892272"/>
            <a:ext cx="56397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При наступлении определенного события в журнале.</a:t>
            </a:r>
            <a:endParaRPr lang="en-US" sz="1850" dirty="0"/>
          </a:p>
        </p:txBody>
      </p:sp>
      <p:sp>
        <p:nvSpPr>
          <p:cNvPr id="11" name="Shape 9"/>
          <p:cNvSpPr/>
          <p:nvPr/>
        </p:nvSpPr>
        <p:spPr>
          <a:xfrm>
            <a:off x="7015996" y="3536752"/>
            <a:ext cx="598408" cy="598408"/>
          </a:xfrm>
          <a:prstGeom prst="roundRect">
            <a:avLst>
              <a:gd name="adj" fmla="val 6000"/>
            </a:avLst>
          </a:prstGeom>
          <a:solidFill>
            <a:srgbClr val="FEF5E7"/>
          </a:solidFill>
          <a:ln w="30480">
            <a:solidFill>
              <a:srgbClr val="D9CDBA"/>
            </a:solidFill>
            <a:prstDash val="solid"/>
          </a:ln>
        </p:spPr>
      </p:sp>
      <p:pic>
        <p:nvPicPr>
          <p:cNvPr id="1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65538" y="3686294"/>
            <a:ext cx="299204" cy="299204"/>
          </a:xfrm>
          <a:prstGeom prst="rect">
            <a:avLst/>
          </a:prstGeom>
        </p:spPr>
      </p:pic>
      <p:sp>
        <p:nvSpPr>
          <p:cNvPr id="13" name="Shape 10"/>
          <p:cNvSpPr/>
          <p:nvPr/>
        </p:nvSpPr>
        <p:spPr>
          <a:xfrm>
            <a:off x="837724" y="4514612"/>
            <a:ext cx="6477476" cy="1740218"/>
          </a:xfrm>
          <a:prstGeom prst="rect">
            <a:avLst/>
          </a:prstGeom>
          <a:solidFill>
            <a:srgbClr val="F3E7D4"/>
          </a:solidFill>
          <a:ln/>
        </p:spPr>
      </p:sp>
      <p:sp>
        <p:nvSpPr>
          <p:cNvPr id="14" name="Shape 11"/>
          <p:cNvSpPr/>
          <p:nvPr/>
        </p:nvSpPr>
        <p:spPr>
          <a:xfrm>
            <a:off x="837724" y="4514612"/>
            <a:ext cx="6477476" cy="30480"/>
          </a:xfrm>
          <a:prstGeom prst="roundRect">
            <a:avLst>
              <a:gd name="adj" fmla="val 117806"/>
            </a:avLst>
          </a:prstGeom>
          <a:solidFill>
            <a:srgbClr val="D9CDBA"/>
          </a:solidFill>
          <a:ln/>
        </p:spPr>
      </p:sp>
      <p:sp>
        <p:nvSpPr>
          <p:cNvPr id="15" name="Text 12"/>
          <p:cNvSpPr/>
          <p:nvPr/>
        </p:nvSpPr>
        <p:spPr>
          <a:xfrm>
            <a:off x="1077039" y="475392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Состояние Системы</a:t>
            </a:r>
            <a:endParaRPr lang="en-US" sz="2200" dirty="0"/>
          </a:p>
        </p:txBody>
      </p:sp>
      <p:sp>
        <p:nvSpPr>
          <p:cNvPr id="16" name="Text 13"/>
          <p:cNvSpPr/>
          <p:nvPr/>
        </p:nvSpPr>
        <p:spPr>
          <a:xfrm>
            <a:off x="1077039" y="5249466"/>
            <a:ext cx="56397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При запуске, при простое, при подключении к сети.</a:t>
            </a:r>
            <a:endParaRPr lang="en-US" sz="1850" dirty="0"/>
          </a:p>
        </p:txBody>
      </p:sp>
      <p:sp>
        <p:nvSpPr>
          <p:cNvPr id="17" name="Shape 14"/>
          <p:cNvSpPr/>
          <p:nvPr/>
        </p:nvSpPr>
        <p:spPr>
          <a:xfrm>
            <a:off x="7315200" y="4514612"/>
            <a:ext cx="6477476" cy="1740218"/>
          </a:xfrm>
          <a:prstGeom prst="rect">
            <a:avLst/>
          </a:prstGeom>
          <a:solidFill>
            <a:srgbClr val="F3E7D4"/>
          </a:solidFill>
          <a:ln/>
        </p:spPr>
      </p:sp>
      <p:sp>
        <p:nvSpPr>
          <p:cNvPr id="18" name="Shape 15"/>
          <p:cNvSpPr/>
          <p:nvPr/>
        </p:nvSpPr>
        <p:spPr>
          <a:xfrm>
            <a:off x="7315200" y="4514612"/>
            <a:ext cx="30480" cy="1740218"/>
          </a:xfrm>
          <a:prstGeom prst="roundRect">
            <a:avLst>
              <a:gd name="adj" fmla="val 117806"/>
            </a:avLst>
          </a:prstGeom>
          <a:solidFill>
            <a:srgbClr val="D9CDBA"/>
          </a:solidFill>
          <a:ln/>
        </p:spPr>
      </p:sp>
      <p:sp>
        <p:nvSpPr>
          <p:cNvPr id="19" name="Shape 16"/>
          <p:cNvSpPr/>
          <p:nvPr/>
        </p:nvSpPr>
        <p:spPr>
          <a:xfrm>
            <a:off x="7315200" y="4514612"/>
            <a:ext cx="6477476" cy="30480"/>
          </a:xfrm>
          <a:prstGeom prst="roundRect">
            <a:avLst>
              <a:gd name="adj" fmla="val 117806"/>
            </a:avLst>
          </a:prstGeom>
          <a:solidFill>
            <a:srgbClr val="D9CDBA"/>
          </a:solidFill>
          <a:ln/>
        </p:spPr>
      </p:sp>
      <p:sp>
        <p:nvSpPr>
          <p:cNvPr id="20" name="Text 17"/>
          <p:cNvSpPr/>
          <p:nvPr/>
        </p:nvSpPr>
        <p:spPr>
          <a:xfrm>
            <a:off x="7913608" y="475392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Вход Пользователя</a:t>
            </a:r>
            <a:endParaRPr lang="en-US" sz="2200" dirty="0"/>
          </a:p>
        </p:txBody>
      </p:sp>
      <p:sp>
        <p:nvSpPr>
          <p:cNvPr id="21" name="Text 18"/>
          <p:cNvSpPr/>
          <p:nvPr/>
        </p:nvSpPr>
        <p:spPr>
          <a:xfrm>
            <a:off x="7913608" y="5249466"/>
            <a:ext cx="56397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При входе любого или конкретного пользователя в систему.</a:t>
            </a:r>
            <a:endParaRPr lang="en-US" sz="1850" dirty="0"/>
          </a:p>
        </p:txBody>
      </p:sp>
      <p:sp>
        <p:nvSpPr>
          <p:cNvPr id="22" name="Shape 19"/>
          <p:cNvSpPr/>
          <p:nvPr/>
        </p:nvSpPr>
        <p:spPr>
          <a:xfrm>
            <a:off x="7015996" y="5085517"/>
            <a:ext cx="598408" cy="598408"/>
          </a:xfrm>
          <a:prstGeom prst="roundRect">
            <a:avLst>
              <a:gd name="adj" fmla="val 6000"/>
            </a:avLst>
          </a:prstGeom>
          <a:solidFill>
            <a:srgbClr val="FEF5E7"/>
          </a:solidFill>
          <a:ln w="30480">
            <a:solidFill>
              <a:srgbClr val="D9CDBA"/>
            </a:solidFill>
            <a:prstDash val="solid"/>
          </a:ln>
        </p:spPr>
      </p:sp>
      <p:pic>
        <p:nvPicPr>
          <p:cNvPr id="2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65538" y="5235059"/>
            <a:ext cx="299204" cy="299204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C302833A-09D2-334A-2DDE-D407747AFE21}"/>
              </a:ext>
            </a:extLst>
          </p:cNvPr>
          <p:cNvSpPr/>
          <p:nvPr/>
        </p:nvSpPr>
        <p:spPr>
          <a:xfrm>
            <a:off x="12874336" y="7772400"/>
            <a:ext cx="1631373" cy="384464"/>
          </a:xfrm>
          <a:prstGeom prst="rect">
            <a:avLst/>
          </a:prstGeom>
          <a:solidFill>
            <a:srgbClr val="FEF5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9386" y="628055"/>
            <a:ext cx="5374481" cy="6717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42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Действия Заданий</a:t>
            </a:r>
            <a:endParaRPr lang="en-US" sz="42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386" y="1871782"/>
            <a:ext cx="8275439" cy="551557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9639657" y="2821424"/>
            <a:ext cx="2687241" cy="3358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Типы Действий</a:t>
            </a:r>
            <a:endParaRPr lang="en-US" sz="2100" dirty="0"/>
          </a:p>
        </p:txBody>
      </p:sp>
      <p:sp>
        <p:nvSpPr>
          <p:cNvPr id="5" name="Text 2"/>
          <p:cNvSpPr/>
          <p:nvPr/>
        </p:nvSpPr>
        <p:spPr>
          <a:xfrm>
            <a:off x="9639657" y="3375184"/>
            <a:ext cx="4198858" cy="7138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Определяют, что выполняет задача при срабатывании триггера.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9639657" y="4285178"/>
            <a:ext cx="4198858" cy="2294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b="1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Запуск программы:</a:t>
            </a:r>
            <a:r>
              <a:rPr lang="en-US" sz="17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Выполнение исполняемых файлов или скриптов.</a:t>
            </a:r>
            <a:endParaRPr lang="en-US" sz="1750" dirty="0"/>
          </a:p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b="1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Отправка Email:</a:t>
            </a:r>
            <a:r>
              <a:rPr lang="en-US" sz="17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Уведомления по электронной почте (устарело).</a:t>
            </a:r>
            <a:endParaRPr lang="en-US" sz="1750" dirty="0"/>
          </a:p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b="1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Вывод сообщения:</a:t>
            </a:r>
            <a:r>
              <a:rPr lang="en-US" sz="17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Отображение текстовых сообщений пользователю.</a:t>
            </a:r>
            <a:endParaRPr lang="en-US" sz="175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EB38ABB-B532-A9BC-66E4-635DC5B9ECA2}"/>
              </a:ext>
            </a:extLst>
          </p:cNvPr>
          <p:cNvSpPr/>
          <p:nvPr/>
        </p:nvSpPr>
        <p:spPr>
          <a:xfrm>
            <a:off x="12874336" y="7772400"/>
            <a:ext cx="1631373" cy="384464"/>
          </a:xfrm>
          <a:prstGeom prst="rect">
            <a:avLst/>
          </a:prstGeom>
          <a:solidFill>
            <a:srgbClr val="FEF5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426488"/>
            <a:ext cx="7694057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Командная Строка: Schtasks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837724" y="2758678"/>
            <a:ext cx="8216265" cy="741878"/>
          </a:xfrm>
          <a:prstGeom prst="roundRect">
            <a:avLst>
              <a:gd name="adj" fmla="val 4840"/>
            </a:avLst>
          </a:prstGeom>
          <a:solidFill>
            <a:srgbClr val="F1E8DA"/>
          </a:solidFill>
          <a:ln/>
        </p:spPr>
      </p:sp>
      <p:sp>
        <p:nvSpPr>
          <p:cNvPr id="4" name="Shape 2"/>
          <p:cNvSpPr/>
          <p:nvPr/>
        </p:nvSpPr>
        <p:spPr>
          <a:xfrm>
            <a:off x="825818" y="2758678"/>
            <a:ext cx="8240078" cy="741878"/>
          </a:xfrm>
          <a:prstGeom prst="roundRect">
            <a:avLst>
              <a:gd name="adj" fmla="val 4840"/>
            </a:avLst>
          </a:prstGeom>
          <a:solidFill>
            <a:srgbClr val="F1E8DA"/>
          </a:solidFill>
          <a:ln/>
        </p:spPr>
      </p:sp>
      <p:sp>
        <p:nvSpPr>
          <p:cNvPr id="5" name="Text 3"/>
          <p:cNvSpPr/>
          <p:nvPr/>
        </p:nvSpPr>
        <p:spPr>
          <a:xfrm>
            <a:off x="1065133" y="2938105"/>
            <a:ext cx="776144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highlight>
                  <a:srgbClr val="F1E8D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schtasks /create /tn "MyTask" /tr "notepad.exe" /sc HOURLY</a:t>
            </a:r>
            <a:endParaRPr lang="en-US" sz="1850" dirty="0"/>
          </a:p>
        </p:txBody>
      </p:sp>
      <p:sp>
        <p:nvSpPr>
          <p:cNvPr id="6" name="Shape 4"/>
          <p:cNvSpPr/>
          <p:nvPr/>
        </p:nvSpPr>
        <p:spPr>
          <a:xfrm>
            <a:off x="837724" y="3769757"/>
            <a:ext cx="8216265" cy="741878"/>
          </a:xfrm>
          <a:prstGeom prst="roundRect">
            <a:avLst>
              <a:gd name="adj" fmla="val 4840"/>
            </a:avLst>
          </a:prstGeom>
          <a:solidFill>
            <a:srgbClr val="F1E8DA"/>
          </a:solidFill>
          <a:ln/>
        </p:spPr>
      </p:sp>
      <p:sp>
        <p:nvSpPr>
          <p:cNvPr id="7" name="Shape 5"/>
          <p:cNvSpPr/>
          <p:nvPr/>
        </p:nvSpPr>
        <p:spPr>
          <a:xfrm>
            <a:off x="825818" y="3769757"/>
            <a:ext cx="8240078" cy="741878"/>
          </a:xfrm>
          <a:prstGeom prst="roundRect">
            <a:avLst>
              <a:gd name="adj" fmla="val 4840"/>
            </a:avLst>
          </a:prstGeom>
          <a:solidFill>
            <a:srgbClr val="F1E8DA"/>
          </a:solidFill>
          <a:ln/>
        </p:spPr>
      </p:sp>
      <p:sp>
        <p:nvSpPr>
          <p:cNvPr id="8" name="Text 6"/>
          <p:cNvSpPr/>
          <p:nvPr/>
        </p:nvSpPr>
        <p:spPr>
          <a:xfrm>
            <a:off x="1065133" y="3949184"/>
            <a:ext cx="776144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highlight>
                  <a:srgbClr val="F1E8D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schtasks /query /tn "MyTask" /v</a:t>
            </a:r>
            <a:endParaRPr lang="en-US" sz="1850" dirty="0"/>
          </a:p>
        </p:txBody>
      </p:sp>
      <p:sp>
        <p:nvSpPr>
          <p:cNvPr id="9" name="Shape 7"/>
          <p:cNvSpPr/>
          <p:nvPr/>
        </p:nvSpPr>
        <p:spPr>
          <a:xfrm>
            <a:off x="837724" y="4780836"/>
            <a:ext cx="8216265" cy="741878"/>
          </a:xfrm>
          <a:prstGeom prst="roundRect">
            <a:avLst>
              <a:gd name="adj" fmla="val 4840"/>
            </a:avLst>
          </a:prstGeom>
          <a:solidFill>
            <a:srgbClr val="F1E8DA"/>
          </a:solidFill>
          <a:ln/>
        </p:spPr>
      </p:sp>
      <p:sp>
        <p:nvSpPr>
          <p:cNvPr id="10" name="Shape 8"/>
          <p:cNvSpPr/>
          <p:nvPr/>
        </p:nvSpPr>
        <p:spPr>
          <a:xfrm>
            <a:off x="825818" y="4780836"/>
            <a:ext cx="8240078" cy="741878"/>
          </a:xfrm>
          <a:prstGeom prst="roundRect">
            <a:avLst>
              <a:gd name="adj" fmla="val 4840"/>
            </a:avLst>
          </a:prstGeom>
          <a:solidFill>
            <a:srgbClr val="F1E8DA"/>
          </a:solidFill>
          <a:ln/>
        </p:spPr>
      </p:sp>
      <p:sp>
        <p:nvSpPr>
          <p:cNvPr id="11" name="Text 9"/>
          <p:cNvSpPr/>
          <p:nvPr/>
        </p:nvSpPr>
        <p:spPr>
          <a:xfrm>
            <a:off x="1065133" y="4960263"/>
            <a:ext cx="776144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highlight>
                  <a:srgbClr val="F1E8D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schtasks /change /tn "MyTask" /st 18:00</a:t>
            </a:r>
            <a:endParaRPr lang="en-US" sz="1850" dirty="0"/>
          </a:p>
        </p:txBody>
      </p:sp>
      <p:sp>
        <p:nvSpPr>
          <p:cNvPr id="12" name="Shape 10"/>
          <p:cNvSpPr/>
          <p:nvPr/>
        </p:nvSpPr>
        <p:spPr>
          <a:xfrm>
            <a:off x="837724" y="5791914"/>
            <a:ext cx="8216265" cy="741878"/>
          </a:xfrm>
          <a:prstGeom prst="roundRect">
            <a:avLst>
              <a:gd name="adj" fmla="val 4840"/>
            </a:avLst>
          </a:prstGeom>
          <a:solidFill>
            <a:srgbClr val="F1E8DA"/>
          </a:solidFill>
          <a:ln/>
        </p:spPr>
      </p:sp>
      <p:sp>
        <p:nvSpPr>
          <p:cNvPr id="13" name="Shape 11"/>
          <p:cNvSpPr/>
          <p:nvPr/>
        </p:nvSpPr>
        <p:spPr>
          <a:xfrm>
            <a:off x="825818" y="5791914"/>
            <a:ext cx="8240078" cy="741878"/>
          </a:xfrm>
          <a:prstGeom prst="roundRect">
            <a:avLst>
              <a:gd name="adj" fmla="val 4840"/>
            </a:avLst>
          </a:prstGeom>
          <a:solidFill>
            <a:srgbClr val="F1E8DA"/>
          </a:solidFill>
          <a:ln/>
        </p:spPr>
      </p:sp>
      <p:sp>
        <p:nvSpPr>
          <p:cNvPr id="14" name="Text 12"/>
          <p:cNvSpPr/>
          <p:nvPr/>
        </p:nvSpPr>
        <p:spPr>
          <a:xfrm>
            <a:off x="1065133" y="5971342"/>
            <a:ext cx="776144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highlight>
                  <a:srgbClr val="F1E8D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schtasks /delete /tn "MyTask" /f</a:t>
            </a:r>
            <a:endParaRPr lang="en-US" sz="1850" dirty="0"/>
          </a:p>
        </p:txBody>
      </p:sp>
      <p:sp>
        <p:nvSpPr>
          <p:cNvPr id="15" name="Text 13"/>
          <p:cNvSpPr/>
          <p:nvPr/>
        </p:nvSpPr>
        <p:spPr>
          <a:xfrm>
            <a:off x="9645491" y="272879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Гибкое Управление</a:t>
            </a:r>
            <a:endParaRPr lang="en-US" sz="2200" dirty="0"/>
          </a:p>
        </p:txBody>
      </p:sp>
      <p:sp>
        <p:nvSpPr>
          <p:cNvPr id="16" name="Text 14"/>
          <p:cNvSpPr/>
          <p:nvPr/>
        </p:nvSpPr>
        <p:spPr>
          <a:xfrm>
            <a:off x="9645491" y="3320058"/>
            <a:ext cx="415468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Идеально для автоматизации и скриптов.</a:t>
            </a:r>
            <a:endParaRPr lang="en-US" sz="1850" dirty="0"/>
          </a:p>
        </p:txBody>
      </p:sp>
      <p:sp>
        <p:nvSpPr>
          <p:cNvPr id="17" name="Text 15"/>
          <p:cNvSpPr/>
          <p:nvPr/>
        </p:nvSpPr>
        <p:spPr>
          <a:xfrm>
            <a:off x="9645491" y="4301490"/>
            <a:ext cx="4154686" cy="16994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Создание, изменение, удаление задач.</a:t>
            </a:r>
            <a:endParaRPr lang="en-US" sz="1850" dirty="0"/>
          </a:p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Запрос информации о задачах.</a:t>
            </a:r>
            <a:endParaRPr lang="en-US" sz="1850" dirty="0"/>
          </a:p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Импорт/экспорт задач.</a:t>
            </a:r>
            <a:endParaRPr lang="en-US" sz="185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7062178-8E15-301A-6734-E7F89BAD740E}"/>
              </a:ext>
            </a:extLst>
          </p:cNvPr>
          <p:cNvSpPr/>
          <p:nvPr/>
        </p:nvSpPr>
        <p:spPr>
          <a:xfrm>
            <a:off x="12874336" y="7772400"/>
            <a:ext cx="1631373" cy="384464"/>
          </a:xfrm>
          <a:prstGeom prst="rect">
            <a:avLst/>
          </a:prstGeom>
          <a:solidFill>
            <a:srgbClr val="FEF5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FA24D6-D098-9EBE-7BC2-74D0483EFF9A}"/>
              </a:ext>
            </a:extLst>
          </p:cNvPr>
          <p:cNvSpPr/>
          <p:nvPr/>
        </p:nvSpPr>
        <p:spPr>
          <a:xfrm>
            <a:off x="12874336" y="7772400"/>
            <a:ext cx="1631373" cy="384464"/>
          </a:xfrm>
          <a:prstGeom prst="rect">
            <a:avLst/>
          </a:prstGeom>
          <a:solidFill>
            <a:srgbClr val="FEF5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91E140-6CB8-D5E6-4B90-91EFCF672295}"/>
              </a:ext>
            </a:extLst>
          </p:cNvPr>
          <p:cNvSpPr txBox="1"/>
          <p:nvPr/>
        </p:nvSpPr>
        <p:spPr>
          <a:xfrm>
            <a:off x="2337955" y="3301800"/>
            <a:ext cx="102973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7200" dirty="0">
                <a:solidFill>
                  <a:schemeClr val="accent6">
                    <a:lumMod val="75000"/>
                  </a:schemeClr>
                </a:solidFill>
                <a:latin typeface="110_Besmellah_1(MRT)" pitchFamily="2" charset="0"/>
              </a:rPr>
              <a:t>Спасибо за внимание</a:t>
            </a:r>
            <a:endParaRPr lang="en-US" sz="7200" dirty="0">
              <a:solidFill>
                <a:schemeClr val="accent6">
                  <a:lumMod val="75000"/>
                </a:schemeClr>
              </a:solidFill>
              <a:latin typeface="110_Besmellah_1(MRT)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1352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311</Words>
  <Application>Microsoft Office PowerPoint</Application>
  <PresentationFormat>Custom</PresentationFormat>
  <Paragraphs>65</Paragraphs>
  <Slides>9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8" baseType="lpstr">
      <vt:lpstr>Calibri Light</vt:lpstr>
      <vt:lpstr>Consolas</vt:lpstr>
      <vt:lpstr>Calibri</vt:lpstr>
      <vt:lpstr>110_Besmellah_1(MRT)</vt:lpstr>
      <vt:lpstr>Lora</vt:lpstr>
      <vt:lpstr>Arial</vt:lpstr>
      <vt:lpstr>High Tower Text</vt:lpstr>
      <vt:lpstr>Source Sans 3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Mani Eyvazi</cp:lastModifiedBy>
  <cp:revision>2</cp:revision>
  <dcterms:created xsi:type="dcterms:W3CDTF">2026-02-13T09:05:27Z</dcterms:created>
  <dcterms:modified xsi:type="dcterms:W3CDTF">2026-02-13T11:46:01Z</dcterms:modified>
</cp:coreProperties>
</file>